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8"/>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262" r:id="rId14"/>
    <p:sldId id="311" r:id="rId15"/>
    <p:sldId id="312" r:id="rId16"/>
    <p:sldId id="288" r:id="rId17"/>
    <p:sldId id="290" r:id="rId18"/>
    <p:sldId id="291" r:id="rId19"/>
    <p:sldId id="289" r:id="rId20"/>
    <p:sldId id="292" r:id="rId21"/>
    <p:sldId id="301" r:id="rId22"/>
    <p:sldId id="287" r:id="rId23"/>
    <p:sldId id="307" r:id="rId24"/>
    <p:sldId id="261" r:id="rId25"/>
    <p:sldId id="313" r:id="rId26"/>
    <p:sldId id="300" r:id="rId27"/>
    <p:sldId id="303" r:id="rId28"/>
    <p:sldId id="304" r:id="rId29"/>
    <p:sldId id="268" r:id="rId30"/>
    <p:sldId id="277" r:id="rId31"/>
    <p:sldId id="278" r:id="rId32"/>
    <p:sldId id="279" r:id="rId33"/>
    <p:sldId id="280" r:id="rId34"/>
    <p:sldId id="276" r:id="rId35"/>
    <p:sldId id="305" r:id="rId36"/>
    <p:sldId id="30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0"/>
    <p:restoredTop sz="54253"/>
  </p:normalViewPr>
  <p:slideViewPr>
    <p:cSldViewPr snapToGrid="0" snapToObjects="1">
      <p:cViewPr varScale="1">
        <p:scale>
          <a:sx n="50" d="100"/>
          <a:sy n="50" d="100"/>
        </p:scale>
        <p:origin x="1152" y="168"/>
      </p:cViewPr>
      <p:guideLst/>
    </p:cSldViewPr>
  </p:slideViewPr>
  <p:outlineViewPr>
    <p:cViewPr>
      <p:scale>
        <a:sx n="33" d="100"/>
        <a:sy n="33" d="100"/>
      </p:scale>
      <p:origin x="0" y="0"/>
    </p:cViewPr>
  </p:outlineViewPr>
  <p:notesTextViewPr>
    <p:cViewPr>
      <p:scale>
        <a:sx n="140" d="100"/>
        <a:sy n="140" d="100"/>
      </p:scale>
      <p:origin x="0" y="-356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In my presentation today,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push iPod and iPad to run on iOS</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this is a huge refactoring.</a:t>
            </a:r>
          </a:p>
          <a:p>
            <a:pPr marL="171450" indent="-171450">
              <a:buFontTx/>
              <a:buChar char="-"/>
            </a:pPr>
            <a:r>
              <a:rPr lang="en-US" dirty="0"/>
              <a:t>They make a completely new appearance for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Initially, I thought Apple TV is only suitable for video streaming or for gaming app</a:t>
            </a:r>
          </a:p>
          <a:p>
            <a:r>
              <a:rPr lang="en-US" dirty="0"/>
              <a:t>- But I was wrong. There are many kind of apps on Apple TV further than that.</a:t>
            </a:r>
          </a:p>
          <a:p>
            <a:r>
              <a:rPr lang="en-US" dirty="0"/>
              <a:t>- Airbnb is a great example for this. Imagine your family, or your friend group is going for a vacation trip. Using Airbnb app on Apple TV make you more easily to discuss and pick the best place for everyone. Because we all can see the picture on TV, not like on the phone. And the big picture on TV is absolutely more attractive than the small one on the phone. It shall be the point make you book a room immediately. Compare with their rival which does not have app on TV, they are losing this huge number of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an app about Flight, Weather Forecast, Dropbox, AMAZON, TINDER</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Grubhub</a:t>
            </a:r>
            <a:endParaRPr lang="en-US" dirty="0"/>
          </a:p>
          <a:p>
            <a:r>
              <a:rPr lang="en-US" dirty="0"/>
              <a:t>- I think creativity is unlimited, if you </a:t>
            </a:r>
            <a:r>
              <a:rPr lang="en-US" dirty="0" err="1"/>
              <a:t>wanna</a:t>
            </a:r>
            <a:r>
              <a:rPr lang="en-US" dirty="0"/>
              <a:t> expand your market, and to bring the best support for your user, just think thoroughly, you shall find an idea to build an app on Apple TV for your product to gain more user, and also to gain more money.</a:t>
            </a:r>
          </a:p>
          <a:p>
            <a:r>
              <a:rPr lang="en-US" dirty="0"/>
              <a:t>- Keep in your mind that, user who willingly spend money to buy Apple TV for entertainment is very potential to pay for your service</a:t>
            </a:r>
          </a:p>
          <a:p>
            <a:r>
              <a:rPr lang="en-US" dirty="0"/>
              <a:t>- And the cost to building and </a:t>
            </a:r>
            <a:r>
              <a:rPr lang="en-US" dirty="0" err="1"/>
              <a:t>maintaing</a:t>
            </a:r>
            <a:r>
              <a:rPr lang="en-US" dirty="0"/>
              <a:t> an app on Apple TV is not much. Especially if you already have one on iOS. So right now </a:t>
            </a:r>
            <a:r>
              <a:rPr lang="en-US" dirty="0" err="1"/>
              <a:t>i</a:t>
            </a:r>
            <a:r>
              <a:rPr lang="en-US" dirty="0"/>
              <a:t> will show you how easy it is to do that</a:t>
            </a:r>
          </a:p>
          <a:p>
            <a:endParaRPr lang="en-US" dirty="0"/>
          </a:p>
          <a:p>
            <a:pPr fontAlgn="base"/>
            <a:endParaRPr lang="en-US" sz="1200" b="1" i="0" u="none" strike="noStrike" kern="1200" dirty="0">
              <a:solidFill>
                <a:schemeClr val="tx1"/>
              </a:solidFill>
              <a:effectLst/>
              <a:latin typeface="+mn-lt"/>
              <a:ea typeface="+mn-ea"/>
              <a:cs typeface="+mn-cs"/>
            </a:endParaRPr>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any project, we can basically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available for all the app. We use them as the ingredient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services like API Service to communicate with server, or Payment Service, or Location Service,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deal with Push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device business logic to smaller layer.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display the app content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and depends on the result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aim is to build up Apple TV app with the least cost. Assuming we already have an iOS app, so we will try to reuse the source as much as possible, and avoid to repeating the code.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frameworks on iOS is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for some reason, there still be some frameworks only available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have some framework does not support iOS, like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It contains some UI elements and services specifically design for Apple TV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libs is built on top of Core Framework. So most of the libraries on iOS will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 Such as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do it for both iOS and </a:t>
            </a:r>
            <a:r>
              <a:rPr lang="en-US" sz="1200" dirty="0" err="1"/>
              <a:t>tvOS</a:t>
            </a:r>
            <a:r>
              <a:rPr lang="en-US" sz="1200" dirty="0"/>
              <a:t>, as long as the device is adaptable with the feature. </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for those feature, all of the logic code must be shared between 2 platforms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different. So basically we will not reuse much UI code. We may only be able to reuse some base UI Class extension from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a:t>
            </a:r>
            <a:r>
              <a:rPr lang="en-US" sz="1200" b="0" i="0" u="none" strike="noStrike" kern="1200">
                <a:solidFill>
                  <a:schemeClr val="tx1"/>
                </a:solidFill>
                <a:effectLst/>
                <a:latin typeface="+mn-lt"/>
                <a:ea typeface="+mn-ea"/>
                <a:cs typeface="+mn-cs"/>
              </a:rPr>
              <a:t>we separate </a:t>
            </a:r>
            <a:r>
              <a:rPr lang="en-US" sz="1200" b="0" i="0" u="none" strike="noStrike" kern="1200" dirty="0">
                <a:solidFill>
                  <a:schemeClr val="tx1"/>
                </a:solidFill>
                <a:effectLst/>
                <a:latin typeface="+mn-lt"/>
                <a:ea typeface="+mn-ea"/>
                <a:cs typeface="+mn-cs"/>
              </a:rPr>
              <a:t>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26</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 = [:</a:t>
            </a:r>
            <a:r>
              <a:rPr lang="en-US" dirty="0" err="1"/>
              <a:t>ios</a:t>
            </a:r>
            <a:r>
              <a:rPr lang="en-US" dirty="0"/>
              <a:t>, :mac, :android]</a:t>
            </a:r>
          </a:p>
          <a:p>
            <a:r>
              <a:rPr lang="en-US" dirty="0"/>
              <a:t>https://</a:t>
            </a:r>
            <a:r>
              <a:rPr lang="en-US" dirty="0" err="1"/>
              <a:t>github.com</a:t>
            </a:r>
            <a:r>
              <a:rPr lang="en-US" dirty="0"/>
              <a:t>/</a:t>
            </a:r>
            <a:r>
              <a:rPr lang="en-US" dirty="0" err="1"/>
              <a:t>fastlane</a:t>
            </a:r>
            <a:r>
              <a:rPr lang="en-US" dirty="0"/>
              <a:t>/</a:t>
            </a:r>
            <a:r>
              <a:rPr lang="en-US" dirty="0" err="1"/>
              <a:t>fastlane</a:t>
            </a:r>
            <a:r>
              <a:rPr lang="en-US" dirty="0"/>
              <a:t>/blob/master/</a:t>
            </a:r>
            <a:r>
              <a:rPr lang="en-US" dirty="0" err="1"/>
              <a:t>fastlane</a:t>
            </a:r>
            <a:r>
              <a:rPr lang="en-US" dirty="0"/>
              <a:t>/lib/</a:t>
            </a:r>
            <a:r>
              <a:rPr lang="en-US" dirty="0" err="1"/>
              <a:t>fastlane</a:t>
            </a:r>
            <a:r>
              <a:rPr lang="en-US" dirty="0"/>
              <a:t>/</a:t>
            </a:r>
            <a:r>
              <a:rPr lang="en-US" dirty="0" err="1"/>
              <a:t>supported_platforms.rb</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29</a:t>
            </a:fld>
            <a:endParaRPr lang="en-US"/>
          </a:p>
        </p:txBody>
      </p:sp>
    </p:spTree>
    <p:extLst>
      <p:ext uri="{BB962C8B-B14F-4D97-AF65-F5344CB8AC3E}">
        <p14:creationId xmlns:p14="http://schemas.microsoft.com/office/powerpoint/2010/main" val="49859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36</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As you can see on the screen, 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10/4/18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10/4/18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10/4/18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2558-B958-0147-81FE-209AE494CC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26D6B-FFA2-DD4A-9816-E60988BA74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User Interface,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support</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a:p>
            <a:pPr marL="0" lvl="0" indent="0" algn="l" defTabSz="977900">
              <a:lnSpc>
                <a:spcPct val="90000"/>
              </a:lnSpc>
              <a:spcBef>
                <a:spcPct val="0"/>
              </a:spcBef>
              <a:spcAft>
                <a:spcPct val="35000"/>
              </a:spcAft>
              <a:buNone/>
            </a:pPr>
            <a:r>
              <a:rPr lang="en-US" sz="2200" dirty="0"/>
              <a:t>Authentication logic, Payment logic, API Service logic, </a:t>
            </a:r>
            <a:r>
              <a:rPr lang="en-US" sz="2200" dirty="0" err="1"/>
              <a:t>etc</a:t>
            </a:r>
            <a:endParaRPr lang="en-US" sz="2200" kern="1200" dirty="0"/>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dirty="0"/>
              <a:t>Notes</a:t>
            </a:r>
          </a:p>
        </p:txBody>
      </p:sp>
    </p:spTree>
    <p:extLst>
      <p:ext uri="{BB962C8B-B14F-4D97-AF65-F5344CB8AC3E}">
        <p14:creationId xmlns:p14="http://schemas.microsoft.com/office/powerpoint/2010/main" val="290128155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43F3-3CBC-574E-B370-CB5152DD35F5}"/>
              </a:ext>
            </a:extLst>
          </p:cNvPr>
          <p:cNvSpPr>
            <a:spLocks noGrp="1"/>
          </p:cNvSpPr>
          <p:nvPr>
            <p:ph type="title"/>
          </p:nvPr>
        </p:nvSpPr>
        <p:spPr/>
        <p:txBody>
          <a:bodyPr>
            <a:normAutofit/>
          </a:bodyPr>
          <a:lstStyle/>
          <a:p>
            <a:r>
              <a:rPr lang="en-US" sz="4400" dirty="0"/>
              <a:t>Fastlane</a:t>
            </a:r>
          </a:p>
        </p:txBody>
      </p:sp>
      <p:sp>
        <p:nvSpPr>
          <p:cNvPr id="3" name="Content Placeholder 2">
            <a:extLst>
              <a:ext uri="{FF2B5EF4-FFF2-40B4-BE49-F238E27FC236}">
                <a16:creationId xmlns:a16="http://schemas.microsoft.com/office/drawing/2014/main" id="{A99804A4-55D5-7844-AA06-0D5ACAD79C7C}"/>
              </a:ext>
            </a:extLst>
          </p:cNvPr>
          <p:cNvSpPr>
            <a:spLocks noGrp="1"/>
          </p:cNvSpPr>
          <p:nvPr>
            <p:ph idx="1"/>
          </p:nvPr>
        </p:nvSpPr>
        <p:spPr/>
        <p:txBody>
          <a:bodyPr>
            <a:normAutofit/>
          </a:bodyPr>
          <a:lstStyle/>
          <a:p>
            <a:r>
              <a:rPr lang="en-US" sz="4000" dirty="0"/>
              <a:t>Fastlane is not supporting </a:t>
            </a:r>
            <a:r>
              <a:rPr lang="en-US" sz="4000" dirty="0" err="1"/>
              <a:t>tvOS</a:t>
            </a:r>
            <a:r>
              <a:rPr lang="en-US" sz="4000" dirty="0"/>
              <a:t> officially </a:t>
            </a:r>
          </a:p>
          <a:p>
            <a:r>
              <a:rPr lang="en-US" sz="4000" dirty="0"/>
              <a:t>Using </a:t>
            </a:r>
            <a:r>
              <a:rPr lang="en-US" sz="4000" b="1" i="1" dirty="0"/>
              <a:t>platform </a:t>
            </a:r>
            <a:r>
              <a:rPr lang="en-US" sz="4000" b="1" i="1"/>
              <a:t>tvos</a:t>
            </a:r>
            <a:r>
              <a:rPr lang="en-US" sz="4000"/>
              <a:t> </a:t>
            </a:r>
            <a:r>
              <a:rPr lang="en-US" sz="4000" dirty="0"/>
              <a:t>to define lane</a:t>
            </a:r>
          </a:p>
        </p:txBody>
      </p:sp>
    </p:spTree>
    <p:extLst>
      <p:ext uri="{BB962C8B-B14F-4D97-AF65-F5344CB8AC3E}">
        <p14:creationId xmlns:p14="http://schemas.microsoft.com/office/powerpoint/2010/main" val="21570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650955-9229-704C-99A7-736EF0BCBFEB}"/>
              </a:ext>
            </a:extLst>
          </p:cNvPr>
          <p:cNvPicPr>
            <a:picLocks noChangeAspect="1"/>
          </p:cNvPicPr>
          <p:nvPr/>
        </p:nvPicPr>
        <p:blipFill>
          <a:blip r:embed="rId2"/>
          <a:stretch>
            <a:fillRect/>
          </a:stretch>
        </p:blipFill>
        <p:spPr>
          <a:xfrm>
            <a:off x="2621413" y="643466"/>
            <a:ext cx="6949173" cy="5571067"/>
          </a:xfrm>
          <a:prstGeom prst="rect">
            <a:avLst/>
          </a:prstGeom>
        </p:spPr>
      </p:pic>
    </p:spTree>
    <p:extLst>
      <p:ext uri="{BB962C8B-B14F-4D97-AF65-F5344CB8AC3E}">
        <p14:creationId xmlns:p14="http://schemas.microsoft.com/office/powerpoint/2010/main" val="243626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04306F-B896-5A4A-9D1B-A795F83BABBF}"/>
              </a:ext>
            </a:extLst>
          </p:cNvPr>
          <p:cNvPicPr>
            <a:picLocks noChangeAspect="1"/>
          </p:cNvPicPr>
          <p:nvPr/>
        </p:nvPicPr>
        <p:blipFill>
          <a:blip r:embed="rId2"/>
          <a:stretch>
            <a:fillRect/>
          </a:stretch>
        </p:blipFill>
        <p:spPr>
          <a:xfrm>
            <a:off x="4125236" y="643466"/>
            <a:ext cx="3941528" cy="5571067"/>
          </a:xfrm>
          <a:prstGeom prst="rect">
            <a:avLst/>
          </a:prstGeom>
        </p:spPr>
      </p:pic>
    </p:spTree>
    <p:extLst>
      <p:ext uri="{BB962C8B-B14F-4D97-AF65-F5344CB8AC3E}">
        <p14:creationId xmlns:p14="http://schemas.microsoft.com/office/powerpoint/2010/main" val="121549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5"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02083" y="4997"/>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Rectangle 23">
            <a:extLst>
              <a:ext uri="{FF2B5EF4-FFF2-40B4-BE49-F238E27FC236}">
                <a16:creationId xmlns:a16="http://schemas.microsoft.com/office/drawing/2014/main" id="{106F9B54-F305-4775-AC5C-49CFF059A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7"/>
            <a:ext cx="12192000" cy="232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21008-BE16-2442-8F02-F3F22FECFDF2}"/>
              </a:ext>
            </a:extLst>
          </p:cNvPr>
          <p:cNvSpPr>
            <a:spLocks noGrp="1"/>
          </p:cNvSpPr>
          <p:nvPr>
            <p:ph type="title"/>
          </p:nvPr>
        </p:nvSpPr>
        <p:spPr>
          <a:xfrm>
            <a:off x="659230" y="4850163"/>
            <a:ext cx="10869750" cy="1043967"/>
          </a:xfrm>
        </p:spPr>
        <p:txBody>
          <a:bodyPr vert="horz" lIns="91440" tIns="45720" rIns="91440" bIns="45720" rtlCol="0" anchor="b">
            <a:normAutofit/>
          </a:bodyPr>
          <a:lstStyle/>
          <a:p>
            <a:pPr algn="ctr"/>
            <a:r>
              <a:rPr lang="en-US" sz="6000" cap="all">
                <a:solidFill>
                  <a:schemeClr val="bg1"/>
                </a:solidFill>
              </a:rPr>
              <a:t>Run fastlane</a:t>
            </a:r>
          </a:p>
        </p:txBody>
      </p:sp>
      <p:pic>
        <p:nvPicPr>
          <p:cNvPr id="9" name="Picture 8">
            <a:extLst>
              <a:ext uri="{FF2B5EF4-FFF2-40B4-BE49-F238E27FC236}">
                <a16:creationId xmlns:a16="http://schemas.microsoft.com/office/drawing/2014/main" id="{65075780-01FC-AE46-A53C-248DA2541747}"/>
              </a:ext>
            </a:extLst>
          </p:cNvPr>
          <p:cNvPicPr>
            <a:picLocks noChangeAspect="1"/>
          </p:cNvPicPr>
          <p:nvPr/>
        </p:nvPicPr>
        <p:blipFill>
          <a:blip r:embed="rId2"/>
          <a:stretch>
            <a:fillRect/>
          </a:stretch>
        </p:blipFill>
        <p:spPr>
          <a:xfrm>
            <a:off x="1182863" y="1757921"/>
            <a:ext cx="3078999" cy="1370154"/>
          </a:xfrm>
          <a:prstGeom prst="rect">
            <a:avLst/>
          </a:prstGeom>
        </p:spPr>
      </p:pic>
      <p:pic>
        <p:nvPicPr>
          <p:cNvPr id="7" name="Content Placeholder 6">
            <a:extLst>
              <a:ext uri="{FF2B5EF4-FFF2-40B4-BE49-F238E27FC236}">
                <a16:creationId xmlns:a16="http://schemas.microsoft.com/office/drawing/2014/main" id="{CEB20334-D414-B047-BDF4-84A3B974196C}"/>
              </a:ext>
            </a:extLst>
          </p:cNvPr>
          <p:cNvPicPr>
            <a:picLocks noGrp="1" noChangeAspect="1"/>
          </p:cNvPicPr>
          <p:nvPr>
            <p:ph idx="1"/>
          </p:nvPr>
        </p:nvPicPr>
        <p:blipFill>
          <a:blip r:embed="rId3"/>
          <a:stretch>
            <a:fillRect/>
          </a:stretch>
        </p:blipFill>
        <p:spPr>
          <a:xfrm>
            <a:off x="4575233" y="1764524"/>
            <a:ext cx="3049897" cy="1357203"/>
          </a:xfrm>
          <a:prstGeom prst="rect">
            <a:avLst/>
          </a:prstGeom>
        </p:spPr>
      </p:pic>
      <p:pic>
        <p:nvPicPr>
          <p:cNvPr id="11" name="Picture 10">
            <a:extLst>
              <a:ext uri="{FF2B5EF4-FFF2-40B4-BE49-F238E27FC236}">
                <a16:creationId xmlns:a16="http://schemas.microsoft.com/office/drawing/2014/main" id="{8AC03099-C1AC-A845-A467-47A6716C89DA}"/>
              </a:ext>
            </a:extLst>
          </p:cNvPr>
          <p:cNvPicPr>
            <a:picLocks noChangeAspect="1"/>
          </p:cNvPicPr>
          <p:nvPr/>
        </p:nvPicPr>
        <p:blipFill>
          <a:blip r:embed="rId4"/>
          <a:stretch>
            <a:fillRect/>
          </a:stretch>
        </p:blipFill>
        <p:spPr>
          <a:xfrm>
            <a:off x="7938502" y="1766257"/>
            <a:ext cx="3041534" cy="1353482"/>
          </a:xfrm>
          <a:prstGeom prst="rect">
            <a:avLst/>
          </a:prstGeom>
        </p:spPr>
      </p:pic>
      <p:sp>
        <p:nvSpPr>
          <p:cNvPr id="26" name="Freeform 6">
            <a:extLst>
              <a:ext uri="{FF2B5EF4-FFF2-40B4-BE49-F238E27FC236}">
                <a16:creationId xmlns:a16="http://schemas.microsoft.com/office/drawing/2014/main" id="{22C2ECBD-87FD-4787-B177-3CC17F45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406207" y="1123793"/>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4185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9497A6-386F-A146-84C9-494B712CC4A3}"/>
              </a:ext>
            </a:extLst>
          </p:cNvPr>
          <p:cNvPicPr>
            <a:picLocks noChangeAspect="1"/>
          </p:cNvPicPr>
          <p:nvPr/>
        </p:nvPicPr>
        <p:blipFill>
          <a:blip r:embed="rId2"/>
          <a:stretch>
            <a:fillRect/>
          </a:stretch>
        </p:blipFill>
        <p:spPr>
          <a:xfrm>
            <a:off x="3366178" y="643466"/>
            <a:ext cx="5459644" cy="5571067"/>
          </a:xfrm>
          <a:prstGeom prst="rect">
            <a:avLst/>
          </a:prstGeom>
        </p:spPr>
      </p:pic>
    </p:spTree>
    <p:extLst>
      <p:ext uri="{BB962C8B-B14F-4D97-AF65-F5344CB8AC3E}">
        <p14:creationId xmlns:p14="http://schemas.microsoft.com/office/powerpoint/2010/main" val="19020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6" name="Rectangle 1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A9AAB1B-5854-ED40-A37F-1380658882E6}"/>
              </a:ext>
            </a:extLst>
          </p:cNvPr>
          <p:cNvPicPr>
            <a:picLocks noGrp="1" noChangeAspect="1"/>
          </p:cNvPicPr>
          <p:nvPr>
            <p:ph idx="1"/>
          </p:nvPr>
        </p:nvPicPr>
        <p:blipFill rotWithShape="1">
          <a:blip r:embed="rId2"/>
          <a:srcRect b="5061"/>
          <a:stretch/>
        </p:blipFill>
        <p:spPr>
          <a:xfrm>
            <a:off x="20" y="10"/>
            <a:ext cx="4966232" cy="6857990"/>
          </a:xfrm>
          <a:prstGeom prst="rect">
            <a:avLst/>
          </a:prstGeom>
        </p:spPr>
      </p:pic>
      <p:sp>
        <p:nvSpPr>
          <p:cNvPr id="1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074A570-D575-A74C-961E-60BE7575804A}"/>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Cocoa pod</a:t>
            </a:r>
          </a:p>
        </p:txBody>
      </p:sp>
    </p:spTree>
    <p:extLst>
      <p:ext uri="{BB962C8B-B14F-4D97-AF65-F5344CB8AC3E}">
        <p14:creationId xmlns:p14="http://schemas.microsoft.com/office/powerpoint/2010/main" val="198806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4597</TotalTime>
  <Words>3515</Words>
  <Application>Microsoft Macintosh PowerPoint</Application>
  <PresentationFormat>Widescreen</PresentationFormat>
  <Paragraphs>336</Paragraphs>
  <Slides>36</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Notes</vt:lpstr>
      <vt:lpstr>Fastlane</vt:lpstr>
      <vt:lpstr>PowerPoint Presentation</vt:lpstr>
      <vt:lpstr>PowerPoint Presentation</vt:lpstr>
      <vt:lpstr>Run fastlane</vt:lpstr>
      <vt:lpstr>PowerPoint Presentation</vt:lpstr>
      <vt:lpstr>Cocoa pod</vt:lpstr>
      <vt:lpstr>Q&amp;A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51103226@stu.hcmut.edu.vn</cp:lastModifiedBy>
  <cp:revision>1155</cp:revision>
  <dcterms:created xsi:type="dcterms:W3CDTF">2018-08-18T11:42:30Z</dcterms:created>
  <dcterms:modified xsi:type="dcterms:W3CDTF">2018-10-04T16:34:45Z</dcterms:modified>
</cp:coreProperties>
</file>